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4442b76c-0dba-89a7-b538-13ae076c8227}">
          <p14:sldIdLst>
            <p14:sldId id="256"/>
            <p14:sldId id="257"/>
          </p14:sldIdLst>
        </p14:section>
        <p14:section name="Program samples" id="{053ad5c4-894c-e799-ba2e-a9a84456b0aa}">
          <p14:sldIdLst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Next steps" id="{2076edf1-e082-7499-d728-9dbaaf74c86c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2A5B"/>
                </a:solidFill>
                <a:latin typeface="+mn-lt"/>
              </a:defRPr>
            </a:pPr>
            <a:r>
              <a:rPr sz="1300" b="0" i="0" u="none" strike="noStrike">
                <a:solidFill>
                  <a:srgbClr val="0B2A5B"/>
                </a:solidFill>
                <a:latin typeface="+mn-lt"/>
              </a:rPr>
              <a:t>Example test score on 100 of your questions (illustrative)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Correct answers</c:v>
                </c:pt>
              </c:strCache>
            </c:strRef>
          </c:tx>
          <c:spPr>
            <a:solidFill>
              <a:srgbClr val="D6338A"/>
            </a:solidFill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1B23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General AI</c:v>
                  </c:pt>
                  <c:pt idx="1">
                    <c:v>With your documents</c:v>
                  </c:pt>
                  <c:pt idx="2">
                    <c:v>With documents + tuning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0.52</c:v>
                </c:pt>
                <c:pt idx="1">
                  <c:v>0.81</c:v>
                </c:pt>
                <c:pt idx="2">
                  <c:v>0.93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b="0" i="0" strike="noStrike" sz="1300" u="none">
                  <a:solidFill>
                    <a:srgbClr val="1B23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B233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K 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2011680"/>
            <a:ext cx="694944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3703320"/>
            <a:ext cx="69494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C5D3EA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K 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566928"/>
            <a:ext cx="11274552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05E5C"/>
                </a:solidFill>
              </a:rPr>
              <a:t>Your Company  ·  AI Training sample slides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2011680"/>
            <a:ext cx="6949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AI Training: sample slides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3703320"/>
            <a:ext cx="6949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C5D3EA"/>
                </a:solidFill>
              </a:rPr>
              <a:t>One sample from each AK Data Solutions program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C5D3EA"/>
                </a:solidFill>
              </a:rPr>
              <a:t>Hands-on, practical and built around your own tools</a:t>
            </a:r>
            <a:endParaRPr lang="en-US" sz="1800" dirty="0"/>
          </a:p>
        </p:txBody>
      </p:sp>
      <p:pic>
        <p:nvPicPr>
          <p:cNvPr id="4" name="Logo" descr="/tmp/claude-0/-home-claude/84fd827c-ab99-5310-96a8-a4f7516d8ef7/scratchpad/dash/../logo/AK-Data-Solutions-logo-transparent-for-dark-backgrounds-2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2011680"/>
            <a:ext cx="3291840" cy="2771147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60350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</a:rPr>
              <a:t>akdatasolutions.com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566928"/>
            <a:ext cx="11274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Five programs, one for every part of your team</a:t>
            </a:r>
            <a:endParaRPr lang="en-US" sz="3000" dirty="0"/>
          </a:p>
        </p:txBody>
      </p:sp>
      <p:sp>
        <p:nvSpPr>
          <p:cNvPr id="3" name="Program 1"/>
          <p:cNvSpPr/>
          <p:nvPr/>
        </p:nvSpPr>
        <p:spPr>
          <a:xfrm>
            <a:off x="457200" y="1508760"/>
            <a:ext cx="2057400" cy="4480560"/>
          </a:xfrm>
          <a:prstGeom prst="roundRect">
            <a:avLst>
              <a:gd name="adj" fmla="val 4444"/>
            </a:avLst>
          </a:prstGeom>
          <a:solidFill>
            <a:srgbClr val="F3F5F9"/>
          </a:solidFill>
          <a:ln/>
        </p:spPr>
      </p:sp>
      <p:sp>
        <p:nvSpPr>
          <p:cNvPr id="4" name="Number 1"/>
          <p:cNvSpPr/>
          <p:nvPr/>
        </p:nvSpPr>
        <p:spPr>
          <a:xfrm>
            <a:off x="731520" y="1783080"/>
            <a:ext cx="640080" cy="640080"/>
          </a:xfrm>
          <a:prstGeom prst="ellipse">
            <a:avLst/>
          </a:prstGeom>
          <a:solidFill>
            <a:srgbClr val="118DF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31520" y="1783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651760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18DFF"/>
                </a:solidFill>
              </a:rPr>
              <a:t>LEADERS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926080"/>
            <a:ext cx="1600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Executive AI briefing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840480"/>
            <a:ext cx="1600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What AI can and can't do, risks and a roadmap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53492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5647E"/>
                </a:solidFill>
              </a:rPr>
              <a:t>Half day</a:t>
            </a:r>
            <a:endParaRPr lang="en-US" sz="1300" dirty="0"/>
          </a:p>
        </p:txBody>
      </p:sp>
      <p:sp>
        <p:nvSpPr>
          <p:cNvPr id="10" name="Program 2"/>
          <p:cNvSpPr/>
          <p:nvPr/>
        </p:nvSpPr>
        <p:spPr>
          <a:xfrm>
            <a:off x="2761488" y="1508760"/>
            <a:ext cx="2057400" cy="4480560"/>
          </a:xfrm>
          <a:prstGeom prst="roundRect">
            <a:avLst>
              <a:gd name="adj" fmla="val 4444"/>
            </a:avLst>
          </a:prstGeom>
          <a:solidFill>
            <a:srgbClr val="F3F5F9"/>
          </a:solidFill>
          <a:ln/>
        </p:spPr>
      </p:sp>
      <p:sp>
        <p:nvSpPr>
          <p:cNvPr id="11" name="Number 2"/>
          <p:cNvSpPr/>
          <p:nvPr/>
        </p:nvSpPr>
        <p:spPr>
          <a:xfrm>
            <a:off x="3035808" y="1783080"/>
            <a:ext cx="640080" cy="640080"/>
          </a:xfrm>
          <a:prstGeom prst="ellipse">
            <a:avLst/>
          </a:prstGeom>
          <a:solidFill>
            <a:srgbClr val="1AAB4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035808" y="1783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2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035808" y="2651760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AAB40"/>
                </a:solidFill>
              </a:rPr>
              <a:t>ALL STAFF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035808" y="2926080"/>
            <a:ext cx="1600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Generative AI at work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035808" y="3840480"/>
            <a:ext cx="1600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Use AI assistants safely for everyday work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3035808" y="53492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5647E"/>
                </a:solidFill>
              </a:rPr>
              <a:t>2–3 hours</a:t>
            </a:r>
            <a:endParaRPr lang="en-US" sz="1300" dirty="0"/>
          </a:p>
        </p:txBody>
      </p:sp>
      <p:sp>
        <p:nvSpPr>
          <p:cNvPr id="17" name="Program 3"/>
          <p:cNvSpPr/>
          <p:nvPr/>
        </p:nvSpPr>
        <p:spPr>
          <a:xfrm>
            <a:off x="5065776" y="1508760"/>
            <a:ext cx="2057400" cy="4480560"/>
          </a:xfrm>
          <a:prstGeom prst="roundRect">
            <a:avLst>
              <a:gd name="adj" fmla="val 4444"/>
            </a:avLst>
          </a:prstGeom>
          <a:solidFill>
            <a:srgbClr val="F3F5F9"/>
          </a:solidFill>
          <a:ln/>
        </p:spPr>
      </p:sp>
      <p:sp>
        <p:nvSpPr>
          <p:cNvPr id="18" name="Number 3"/>
          <p:cNvSpPr/>
          <p:nvPr/>
        </p:nvSpPr>
        <p:spPr>
          <a:xfrm>
            <a:off x="5340096" y="1783080"/>
            <a:ext cx="640080" cy="640080"/>
          </a:xfrm>
          <a:prstGeom prst="ellipse">
            <a:avLst/>
          </a:prstGeom>
          <a:solidFill>
            <a:srgbClr val="744EC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5340096" y="1783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3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5340096" y="2651760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744EC2"/>
                </a:solidFill>
              </a:rPr>
              <a:t>ANALYSTS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5340096" y="2926080"/>
            <a:ext cx="1600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AI for data and BI teams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5340096" y="3840480"/>
            <a:ext cx="1600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Power BI, SQL, Python and Excel with AI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5340096" y="53492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5647E"/>
                </a:solidFill>
              </a:rPr>
              <a:t>1–2 days</a:t>
            </a:r>
            <a:endParaRPr lang="en-US" sz="1300" dirty="0"/>
          </a:p>
        </p:txBody>
      </p:sp>
      <p:sp>
        <p:nvSpPr>
          <p:cNvPr id="24" name="Program 4"/>
          <p:cNvSpPr/>
          <p:nvPr/>
        </p:nvSpPr>
        <p:spPr>
          <a:xfrm>
            <a:off x="7370064" y="1508760"/>
            <a:ext cx="2057400" cy="4480560"/>
          </a:xfrm>
          <a:prstGeom prst="roundRect">
            <a:avLst>
              <a:gd name="adj" fmla="val 4444"/>
            </a:avLst>
          </a:prstGeom>
          <a:solidFill>
            <a:srgbClr val="F3F5F9"/>
          </a:solidFill>
          <a:ln/>
        </p:spPr>
      </p:sp>
      <p:sp>
        <p:nvSpPr>
          <p:cNvPr id="25" name="Number 4"/>
          <p:cNvSpPr/>
          <p:nvPr/>
        </p:nvSpPr>
        <p:spPr>
          <a:xfrm>
            <a:off x="7644384" y="1783080"/>
            <a:ext cx="640080" cy="640080"/>
          </a:xfrm>
          <a:prstGeom prst="ellipse">
            <a:avLst/>
          </a:prstGeom>
          <a:solidFill>
            <a:srgbClr val="E66C37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644384" y="1783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4</a:t>
            </a:r>
            <a:endParaRPr lang="en-US" sz="2200" dirty="0"/>
          </a:p>
        </p:txBody>
      </p:sp>
      <p:sp>
        <p:nvSpPr>
          <p:cNvPr id="27" name="Text 25"/>
          <p:cNvSpPr txBox="1"/>
          <p:nvPr/>
        </p:nvSpPr>
        <p:spPr>
          <a:xfrm>
            <a:off x="7644384" y="2651760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E66C37"/>
                </a:solidFill>
              </a:rPr>
              <a:t>BUILDERS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7644384" y="2926080"/>
            <a:ext cx="1600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Building AI agents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7644384" y="3840480"/>
            <a:ext cx="1600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Search, RAG and agents connected to your data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7644384" y="53492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5647E"/>
                </a:solidFill>
              </a:rPr>
              <a:t>2–3 days</a:t>
            </a:r>
            <a:endParaRPr lang="en-US" sz="1300" dirty="0"/>
          </a:p>
        </p:txBody>
      </p:sp>
      <p:sp>
        <p:nvSpPr>
          <p:cNvPr id="31" name="Program 5"/>
          <p:cNvSpPr/>
          <p:nvPr/>
        </p:nvSpPr>
        <p:spPr>
          <a:xfrm>
            <a:off x="9674352" y="1508760"/>
            <a:ext cx="2057400" cy="4480560"/>
          </a:xfrm>
          <a:prstGeom prst="roundRect">
            <a:avLst>
              <a:gd name="adj" fmla="val 4444"/>
            </a:avLst>
          </a:prstGeom>
          <a:solidFill>
            <a:srgbClr val="F3F5F9"/>
          </a:solidFill>
          <a:ln/>
        </p:spPr>
      </p:sp>
      <p:sp>
        <p:nvSpPr>
          <p:cNvPr id="32" name="Number 5"/>
          <p:cNvSpPr/>
          <p:nvPr/>
        </p:nvSpPr>
        <p:spPr>
          <a:xfrm>
            <a:off x="9948672" y="1783080"/>
            <a:ext cx="640080" cy="640080"/>
          </a:xfrm>
          <a:prstGeom prst="ellipse">
            <a:avLst/>
          </a:prstGeom>
          <a:solidFill>
            <a:srgbClr val="D6338A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948672" y="1783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5</a:t>
            </a:r>
            <a:endParaRPr lang="en-US" sz="2200" dirty="0"/>
          </a:p>
        </p:txBody>
      </p:sp>
      <p:sp>
        <p:nvSpPr>
          <p:cNvPr id="34" name="Text 32"/>
          <p:cNvSpPr txBox="1"/>
          <p:nvPr/>
        </p:nvSpPr>
        <p:spPr>
          <a:xfrm>
            <a:off x="9948672" y="2651760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D6338A"/>
                </a:solidFill>
              </a:rPr>
              <a:t>YOUR AI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9948672" y="2926080"/>
            <a:ext cx="1600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Custom AI model training</a:t>
            </a:r>
            <a:endParaRPr lang="en-US" sz="1800" dirty="0"/>
          </a:p>
        </p:txBody>
      </p:sp>
      <p:sp>
        <p:nvSpPr>
          <p:cNvPr id="36" name="Text 34"/>
          <p:cNvSpPr txBox="1"/>
          <p:nvPr/>
        </p:nvSpPr>
        <p:spPr>
          <a:xfrm>
            <a:off x="9948672" y="3840480"/>
            <a:ext cx="1600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Teach AI your terms, documents and style</a:t>
            </a:r>
            <a:endParaRPr lang="en-US" sz="1400" dirty="0"/>
          </a:p>
        </p:txBody>
      </p:sp>
      <p:sp>
        <p:nvSpPr>
          <p:cNvPr id="37" name="Text 35"/>
          <p:cNvSpPr txBox="1"/>
          <p:nvPr/>
        </p:nvSpPr>
        <p:spPr>
          <a:xfrm>
            <a:off x="9948672" y="53492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5647E"/>
                </a:solidFill>
              </a:rPr>
              <a:t>Project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gram tag"/>
          <p:cNvSpPr/>
          <p:nvPr/>
        </p:nvSpPr>
        <p:spPr>
          <a:xfrm>
            <a:off x="457200" y="201168"/>
            <a:ext cx="2574036" cy="310896"/>
          </a:xfrm>
          <a:prstGeom prst="roundRect">
            <a:avLst>
              <a:gd name="adj" fmla="val 50000"/>
            </a:avLst>
          </a:prstGeom>
          <a:solidFill>
            <a:srgbClr val="118DF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01168"/>
            <a:ext cx="25740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Leaders  ·  Executive AI briefing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457200" y="566928"/>
            <a:ext cx="11274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AI can and can't do for your organization today</a:t>
            </a:r>
            <a:endParaRPr lang="en-US" sz="3000" dirty="0"/>
          </a:p>
        </p:txBody>
      </p:sp>
      <p:sp>
        <p:nvSpPr>
          <p:cNvPr id="5" name="AI can"/>
          <p:cNvSpPr/>
          <p:nvPr/>
        </p:nvSpPr>
        <p:spPr>
          <a:xfrm>
            <a:off x="457200" y="1508760"/>
            <a:ext cx="5541264" cy="4114800"/>
          </a:xfrm>
          <a:prstGeom prst="roundRect">
            <a:avLst>
              <a:gd name="adj" fmla="val 2222"/>
            </a:avLst>
          </a:prstGeom>
          <a:solidFill>
            <a:srgbClr val="E9F7E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173736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AB40"/>
                </a:solidFill>
              </a:rPr>
              <a:t>AI can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331720"/>
            <a:ext cx="4846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Draft emails, reports and summaries in seconds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Answer questions from your own documents, with sources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Spot trends in data and write the first version of a report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Automate repetitive steps between systems</a:t>
            </a:r>
            <a:endParaRPr lang="en-US" sz="1700" dirty="0"/>
          </a:p>
        </p:txBody>
      </p:sp>
      <p:sp>
        <p:nvSpPr>
          <p:cNvPr id="8" name="AI can't (yet)"/>
          <p:cNvSpPr/>
          <p:nvPr/>
        </p:nvSpPr>
        <p:spPr>
          <a:xfrm>
            <a:off x="6190488" y="1508760"/>
            <a:ext cx="5541264" cy="4114800"/>
          </a:xfrm>
          <a:prstGeom prst="roundRect">
            <a:avLst>
              <a:gd name="adj" fmla="val 2222"/>
            </a:avLst>
          </a:prstGeom>
          <a:solidFill>
            <a:srgbClr val="FCEBE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556248" y="173736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13438"/>
                </a:solidFill>
              </a:rPr>
              <a:t>AI can't (yet)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6556248" y="2331720"/>
            <a:ext cx="4846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Make final decisions or take responsibility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Be trusted without checking facts and numbers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Know your private data unless you connect it securely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Replace domain experts and good data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5806440"/>
            <a:ext cx="11274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chemeClr val="tx2"/>
                </a:solidFill>
              </a:rPr>
              <a:t>Takeaway: start with low-risk, high-volume tasks, and keep a person in the loop.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gram tag"/>
          <p:cNvSpPr/>
          <p:nvPr/>
        </p:nvSpPr>
        <p:spPr>
          <a:xfrm>
            <a:off x="457200" y="201168"/>
            <a:ext cx="2729484" cy="310896"/>
          </a:xfrm>
          <a:prstGeom prst="roundRect">
            <a:avLst>
              <a:gd name="adj" fmla="val 50000"/>
            </a:avLst>
          </a:prstGeom>
          <a:solidFill>
            <a:srgbClr val="1AAB40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01168"/>
            <a:ext cx="27294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All staff  ·  Generative AI at work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457200" y="566928"/>
            <a:ext cx="11274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 good prompt has four parts</a:t>
            </a:r>
            <a:endParaRPr lang="en-US" sz="3000" dirty="0"/>
          </a:p>
        </p:txBody>
      </p:sp>
      <p:sp>
        <p:nvSpPr>
          <p:cNvPr id="5" name="Part Role"/>
          <p:cNvSpPr/>
          <p:nvPr/>
        </p:nvSpPr>
        <p:spPr>
          <a:xfrm>
            <a:off x="457200" y="1463040"/>
            <a:ext cx="1554480" cy="960120"/>
          </a:xfrm>
          <a:prstGeom prst="roundRect">
            <a:avLst>
              <a:gd name="adj" fmla="val 9524"/>
            </a:avLst>
          </a:prstGeom>
          <a:solidFill>
            <a:srgbClr val="118D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1463040"/>
            <a:ext cx="1554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Role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2240280" y="1536192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Who should the AI act as?</a:t>
            </a:r>
            <a:endParaRPr lang="en-US" sz="1600" dirty="0"/>
          </a:p>
        </p:txBody>
      </p:sp>
      <p:sp>
        <p:nvSpPr>
          <p:cNvPr id="8" name="Part Task"/>
          <p:cNvSpPr/>
          <p:nvPr/>
        </p:nvSpPr>
        <p:spPr>
          <a:xfrm>
            <a:off x="457200" y="2606040"/>
            <a:ext cx="1554480" cy="960120"/>
          </a:xfrm>
          <a:prstGeom prst="roundRect">
            <a:avLst>
              <a:gd name="adj" fmla="val 9524"/>
            </a:avLst>
          </a:prstGeom>
          <a:solidFill>
            <a:srgbClr val="1AAB4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7200" y="2606040"/>
            <a:ext cx="1554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Task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240280" y="2679192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What exactly do you want?</a:t>
            </a:r>
            <a:endParaRPr lang="en-US" sz="1600" dirty="0"/>
          </a:p>
        </p:txBody>
      </p:sp>
      <p:sp>
        <p:nvSpPr>
          <p:cNvPr id="11" name="Part Context"/>
          <p:cNvSpPr/>
          <p:nvPr/>
        </p:nvSpPr>
        <p:spPr>
          <a:xfrm>
            <a:off x="457200" y="3749040"/>
            <a:ext cx="1554480" cy="960120"/>
          </a:xfrm>
          <a:prstGeom prst="roundRect">
            <a:avLst>
              <a:gd name="adj" fmla="val 9524"/>
            </a:avLst>
          </a:prstGeom>
          <a:solidFill>
            <a:srgbClr val="744EC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57200" y="3749040"/>
            <a:ext cx="1554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Context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2240280" y="3822192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What does it need to know?</a:t>
            </a:r>
            <a:endParaRPr lang="en-US" sz="1600" dirty="0"/>
          </a:p>
        </p:txBody>
      </p:sp>
      <p:sp>
        <p:nvSpPr>
          <p:cNvPr id="14" name="Part Format"/>
          <p:cNvSpPr/>
          <p:nvPr/>
        </p:nvSpPr>
        <p:spPr>
          <a:xfrm>
            <a:off x="457200" y="4892040"/>
            <a:ext cx="1554480" cy="960120"/>
          </a:xfrm>
          <a:prstGeom prst="roundRect">
            <a:avLst>
              <a:gd name="adj" fmla="val 9524"/>
            </a:avLst>
          </a:prstGeom>
          <a:solidFill>
            <a:srgbClr val="E66C37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57200" y="4892040"/>
            <a:ext cx="1554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Format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2240280" y="4965192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How should the answer look?</a:t>
            </a:r>
            <a:endParaRPr lang="en-US" sz="1600" dirty="0"/>
          </a:p>
        </p:txBody>
      </p:sp>
      <p:sp>
        <p:nvSpPr>
          <p:cNvPr id="17" name="Example prompt"/>
          <p:cNvSpPr/>
          <p:nvPr/>
        </p:nvSpPr>
        <p:spPr>
          <a:xfrm>
            <a:off x="5852160" y="1463040"/>
            <a:ext cx="5879592" cy="4389120"/>
          </a:xfrm>
          <a:prstGeom prst="roundRect">
            <a:avLst>
              <a:gd name="adj" fmla="val 2083"/>
            </a:avLst>
          </a:prstGeom>
          <a:solidFill>
            <a:srgbClr val="0E1A2B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172200" y="16916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Example prompt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172200" y="2148840"/>
            <a:ext cx="5303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1800" dirty="0">
                <a:solidFill>
                  <a:srgbClr val="7CC4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You are a nonprofit communications writer.</a:t>
            </a:r>
            <a:endParaRPr lang="en-US" sz="18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800" dirty="0">
                <a:solidFill>
                  <a:srgbClr val="6FE39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Write a thank-you email to a first-time donor.</a:t>
            </a:r>
            <a:endParaRPr lang="en-US" sz="18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800" dirty="0">
                <a:solidFill>
                  <a:srgbClr val="B9A4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They gave $100 to our Fall Community Walk.</a:t>
            </a:r>
            <a:endParaRPr lang="en-US" sz="18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800" dirty="0">
                <a:solidFill>
                  <a:srgbClr val="FFAE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Under 120 words, warm tone, one call to action.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172200" y="512064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5D3EA"/>
                </a:solidFill>
              </a:rPr>
              <a:t>Exercise: rewrite one email you sent this week using all four parts.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gram tag"/>
          <p:cNvSpPr/>
          <p:nvPr/>
        </p:nvSpPr>
        <p:spPr>
          <a:xfrm>
            <a:off x="457200" y="201168"/>
            <a:ext cx="2729484" cy="310896"/>
          </a:xfrm>
          <a:prstGeom prst="roundRect">
            <a:avLst>
              <a:gd name="adj" fmla="val 50000"/>
            </a:avLst>
          </a:prstGeom>
          <a:solidFill>
            <a:srgbClr val="1AAB40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01168"/>
            <a:ext cx="27294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All staff  ·  Generative AI at work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457200" y="566928"/>
            <a:ext cx="11274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Safe AI use: five rules for every staff member</a:t>
            </a:r>
            <a:endParaRPr lang="en-US" sz="3000" dirty="0"/>
          </a:p>
        </p:txBody>
      </p:sp>
      <p:sp>
        <p:nvSpPr>
          <p:cNvPr id="5" name="Rule 1"/>
          <p:cNvSpPr/>
          <p:nvPr/>
        </p:nvSpPr>
        <p:spPr>
          <a:xfrm>
            <a:off x="457200" y="1508760"/>
            <a:ext cx="5541264" cy="1280160"/>
          </a:xfrm>
          <a:prstGeom prst="roundRect">
            <a:avLst>
              <a:gd name="adj" fmla="val 7143"/>
            </a:avLst>
          </a:prstGeom>
          <a:solidFill>
            <a:srgbClr val="F3F5F9"/>
          </a:solidFill>
          <a:ln/>
        </p:spPr>
      </p:sp>
      <p:sp>
        <p:nvSpPr>
          <p:cNvPr id="6" name="Rule number 1"/>
          <p:cNvSpPr/>
          <p:nvPr/>
        </p:nvSpPr>
        <p:spPr>
          <a:xfrm>
            <a:off x="731520" y="1828800"/>
            <a:ext cx="640080" cy="640080"/>
          </a:xfrm>
          <a:prstGeom prst="ellipse">
            <a:avLst/>
          </a:prstGeom>
          <a:solidFill>
            <a:srgbClr val="1AAB4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8288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1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600200" y="1645920"/>
            <a:ext cx="4206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Protect private data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Never paste donor, client or employee details into public AI tools.</a:t>
            </a:r>
            <a:endParaRPr lang="en-US" sz="1800" dirty="0"/>
          </a:p>
        </p:txBody>
      </p:sp>
      <p:sp>
        <p:nvSpPr>
          <p:cNvPr id="9" name="Rule 2"/>
          <p:cNvSpPr/>
          <p:nvPr/>
        </p:nvSpPr>
        <p:spPr>
          <a:xfrm>
            <a:off x="457200" y="2971800"/>
            <a:ext cx="5541264" cy="1280160"/>
          </a:xfrm>
          <a:prstGeom prst="roundRect">
            <a:avLst>
              <a:gd name="adj" fmla="val 7143"/>
            </a:avLst>
          </a:prstGeom>
          <a:solidFill>
            <a:srgbClr val="F3F5F9"/>
          </a:solidFill>
          <a:ln/>
        </p:spPr>
      </p:sp>
      <p:sp>
        <p:nvSpPr>
          <p:cNvPr id="10" name="Rule number 2"/>
          <p:cNvSpPr/>
          <p:nvPr/>
        </p:nvSpPr>
        <p:spPr>
          <a:xfrm>
            <a:off x="731520" y="3291840"/>
            <a:ext cx="640080" cy="640080"/>
          </a:xfrm>
          <a:prstGeom prst="ellipse">
            <a:avLst/>
          </a:prstGeom>
          <a:solidFill>
            <a:srgbClr val="1AAB4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31520" y="32918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2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600200" y="3108960"/>
            <a:ext cx="4206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Check the facts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AI can sound confident and still be wrong. Verify names, numbers and dates.</a:t>
            </a:r>
            <a:endParaRPr lang="en-US" sz="1800" dirty="0"/>
          </a:p>
        </p:txBody>
      </p:sp>
      <p:sp>
        <p:nvSpPr>
          <p:cNvPr id="13" name="Rule 3"/>
          <p:cNvSpPr/>
          <p:nvPr/>
        </p:nvSpPr>
        <p:spPr>
          <a:xfrm>
            <a:off x="457200" y="4434840"/>
            <a:ext cx="5541264" cy="1280160"/>
          </a:xfrm>
          <a:prstGeom prst="roundRect">
            <a:avLst>
              <a:gd name="adj" fmla="val 7143"/>
            </a:avLst>
          </a:prstGeom>
          <a:solidFill>
            <a:srgbClr val="F3F5F9"/>
          </a:solidFill>
          <a:ln/>
        </p:spPr>
      </p:sp>
      <p:sp>
        <p:nvSpPr>
          <p:cNvPr id="14" name="Rule number 3"/>
          <p:cNvSpPr/>
          <p:nvPr/>
        </p:nvSpPr>
        <p:spPr>
          <a:xfrm>
            <a:off x="731520" y="4754880"/>
            <a:ext cx="640080" cy="640080"/>
          </a:xfrm>
          <a:prstGeom prst="ellipse">
            <a:avLst/>
          </a:prstGeom>
          <a:solidFill>
            <a:srgbClr val="1AAB4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31520" y="4754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3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4572000"/>
            <a:ext cx="4206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Use approved tools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Stick to the AI tools your organization has approved and configured.</a:t>
            </a:r>
            <a:endParaRPr lang="en-US" sz="1800" dirty="0"/>
          </a:p>
        </p:txBody>
      </p:sp>
      <p:sp>
        <p:nvSpPr>
          <p:cNvPr id="17" name="Rule 4"/>
          <p:cNvSpPr/>
          <p:nvPr/>
        </p:nvSpPr>
        <p:spPr>
          <a:xfrm>
            <a:off x="6190488" y="1508760"/>
            <a:ext cx="5541264" cy="1280160"/>
          </a:xfrm>
          <a:prstGeom prst="roundRect">
            <a:avLst>
              <a:gd name="adj" fmla="val 7143"/>
            </a:avLst>
          </a:prstGeom>
          <a:solidFill>
            <a:srgbClr val="F3F5F9"/>
          </a:solidFill>
          <a:ln/>
        </p:spPr>
      </p:sp>
      <p:sp>
        <p:nvSpPr>
          <p:cNvPr id="18" name="Rule number 4"/>
          <p:cNvSpPr/>
          <p:nvPr/>
        </p:nvSpPr>
        <p:spPr>
          <a:xfrm>
            <a:off x="6464808" y="1828800"/>
            <a:ext cx="640080" cy="640080"/>
          </a:xfrm>
          <a:prstGeom prst="ellipse">
            <a:avLst/>
          </a:prstGeom>
          <a:solidFill>
            <a:srgbClr val="1AAB40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464808" y="18288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4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7333488" y="1645920"/>
            <a:ext cx="4206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Be open about AI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Tell readers when AI helped write something that matters.</a:t>
            </a:r>
            <a:endParaRPr lang="en-US" sz="1800" dirty="0"/>
          </a:p>
        </p:txBody>
      </p:sp>
      <p:sp>
        <p:nvSpPr>
          <p:cNvPr id="21" name="Rule 5"/>
          <p:cNvSpPr/>
          <p:nvPr/>
        </p:nvSpPr>
        <p:spPr>
          <a:xfrm>
            <a:off x="6190488" y="2971800"/>
            <a:ext cx="5541264" cy="1280160"/>
          </a:xfrm>
          <a:prstGeom prst="roundRect">
            <a:avLst>
              <a:gd name="adj" fmla="val 7143"/>
            </a:avLst>
          </a:prstGeom>
          <a:solidFill>
            <a:srgbClr val="F3F5F9"/>
          </a:solidFill>
          <a:ln/>
        </p:spPr>
      </p:sp>
      <p:sp>
        <p:nvSpPr>
          <p:cNvPr id="22" name="Rule number 5"/>
          <p:cNvSpPr/>
          <p:nvPr/>
        </p:nvSpPr>
        <p:spPr>
          <a:xfrm>
            <a:off x="6464808" y="3291840"/>
            <a:ext cx="640080" cy="640080"/>
          </a:xfrm>
          <a:prstGeom prst="ellipse">
            <a:avLst/>
          </a:prstGeom>
          <a:solidFill>
            <a:srgbClr val="1AAB4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64808" y="32918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5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7333488" y="3108960"/>
            <a:ext cx="4206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Keep a human in charge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You own the final result, not the AI.</a:t>
            </a:r>
            <a:endParaRPr lang="en-US" sz="1800" dirty="0"/>
          </a:p>
        </p:txBody>
      </p:sp>
      <p:sp>
        <p:nvSpPr>
          <p:cNvPr id="25" name="Rule reminder"/>
          <p:cNvSpPr/>
          <p:nvPr/>
        </p:nvSpPr>
        <p:spPr>
          <a:xfrm>
            <a:off x="6190488" y="4434840"/>
            <a:ext cx="5541264" cy="1280160"/>
          </a:xfrm>
          <a:prstGeom prst="roundRect">
            <a:avLst>
              <a:gd name="adj" fmla="val 7143"/>
            </a:avLst>
          </a:prstGeom>
          <a:solidFill>
            <a:srgbClr val="0B2A5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492240" y="4434840"/>
            <a:ext cx="4937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Print this slide as a desk card for your team.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gram tag"/>
          <p:cNvSpPr/>
          <p:nvPr/>
        </p:nvSpPr>
        <p:spPr>
          <a:xfrm>
            <a:off x="457200" y="201168"/>
            <a:ext cx="2884932" cy="310896"/>
          </a:xfrm>
          <a:prstGeom prst="roundRect">
            <a:avLst>
              <a:gd name="adj" fmla="val 50000"/>
            </a:avLst>
          </a:prstGeom>
          <a:solidFill>
            <a:srgbClr val="744EC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01168"/>
            <a:ext cx="28849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Analysts  ·  AI for data and BI teams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457200" y="566928"/>
            <a:ext cx="11274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Let AI write the first draft of your DAX, then check it</a:t>
            </a:r>
            <a:endParaRPr lang="en-US" sz="3000" dirty="0"/>
          </a:p>
        </p:txBody>
      </p:sp>
      <p:sp>
        <p:nvSpPr>
          <p:cNvPr id="5" name="Question"/>
          <p:cNvSpPr/>
          <p:nvPr/>
        </p:nvSpPr>
        <p:spPr>
          <a:xfrm>
            <a:off x="457200" y="1508760"/>
            <a:ext cx="5120640" cy="1371600"/>
          </a:xfrm>
          <a:prstGeom prst="roundRect">
            <a:avLst>
              <a:gd name="adj" fmla="val 6667"/>
            </a:avLst>
          </a:prstGeom>
          <a:solidFill>
            <a:srgbClr val="F3F5F9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164592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744EC2"/>
                </a:solidFill>
              </a:rPr>
              <a:t>You ask</a:t>
            </a:r>
            <a:endParaRPr lang="en-US" sz="14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“Write a Power BI measure for donations this year compared with the same period last year, as a percent.”</a:t>
            </a:r>
            <a:endParaRPr lang="en-US" sz="1400" dirty="0"/>
          </a:p>
        </p:txBody>
      </p:sp>
      <p:sp>
        <p:nvSpPr>
          <p:cNvPr id="7" name="DAX answer"/>
          <p:cNvSpPr/>
          <p:nvPr/>
        </p:nvSpPr>
        <p:spPr>
          <a:xfrm>
            <a:off x="457200" y="3063240"/>
            <a:ext cx="5120640" cy="2651760"/>
          </a:xfrm>
          <a:prstGeom prst="roundRect">
            <a:avLst>
              <a:gd name="adj" fmla="val 3448"/>
            </a:avLst>
          </a:prstGeom>
          <a:solidFill>
            <a:srgbClr val="0E1A2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32004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AI drafts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3566160"/>
            <a:ext cx="4663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YoY % =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VAR ThisYear = [Total Donations]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VAR LastYear =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CALCULATE([Total Donations],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SAMEPERIODLASTYEAR('Date'[Date]))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RETURN DIVIDE(ThisYear - LastYear, LastYear)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035040" y="155448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You check</a:t>
            </a:r>
            <a:endParaRPr lang="en-US" sz="2000" dirty="0"/>
          </a:p>
        </p:txBody>
      </p:sp>
      <p:sp>
        <p:nvSpPr>
          <p:cNvPr id="11" name="Check 1"/>
          <p:cNvSpPr/>
          <p:nvPr/>
        </p:nvSpPr>
        <p:spPr>
          <a:xfrm>
            <a:off x="6035040" y="2176272"/>
            <a:ext cx="384048" cy="384048"/>
          </a:xfrm>
          <a:prstGeom prst="ellipse">
            <a:avLst/>
          </a:prstGeom>
          <a:solidFill>
            <a:srgbClr val="744EC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035040" y="21762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629400" y="210312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Does the date table cover every day?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55647E"/>
                </a:solidFill>
              </a:rPr>
              <a:t>Time intelligence needs a complete, marked date table.</a:t>
            </a:r>
            <a:endParaRPr lang="en-US" sz="1600" dirty="0"/>
          </a:p>
        </p:txBody>
      </p:sp>
      <p:sp>
        <p:nvSpPr>
          <p:cNvPr id="14" name="Check 2"/>
          <p:cNvSpPr/>
          <p:nvPr/>
        </p:nvSpPr>
        <p:spPr>
          <a:xfrm>
            <a:off x="6035040" y="3090672"/>
            <a:ext cx="384048" cy="384048"/>
          </a:xfrm>
          <a:prstGeom prst="ellipse">
            <a:avLst/>
          </a:prstGeom>
          <a:solidFill>
            <a:srgbClr val="744EC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035040" y="30906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✓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629400" y="301752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Do the numbers match a known total?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55647E"/>
                </a:solidFill>
              </a:rPr>
              <a:t>Compare one month against your finance report.</a:t>
            </a:r>
            <a:endParaRPr lang="en-US" sz="1600" dirty="0"/>
          </a:p>
        </p:txBody>
      </p:sp>
      <p:sp>
        <p:nvSpPr>
          <p:cNvPr id="17" name="Check 3"/>
          <p:cNvSpPr/>
          <p:nvPr/>
        </p:nvSpPr>
        <p:spPr>
          <a:xfrm>
            <a:off x="6035040" y="4005072"/>
            <a:ext cx="384048" cy="384048"/>
          </a:xfrm>
          <a:prstGeom prst="ellipse">
            <a:avLst/>
          </a:prstGeom>
          <a:solidFill>
            <a:srgbClr val="744EC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035040" y="4005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629400" y="393192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What happens with blanks or zero?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55647E"/>
                </a:solidFill>
              </a:rPr>
              <a:t>DIVIDE avoids errors when last year is empty.</a:t>
            </a:r>
            <a:endParaRPr lang="en-US" sz="1600" dirty="0"/>
          </a:p>
        </p:txBody>
      </p:sp>
      <p:sp>
        <p:nvSpPr>
          <p:cNvPr id="20" name="Check 4"/>
          <p:cNvSpPr/>
          <p:nvPr/>
        </p:nvSpPr>
        <p:spPr>
          <a:xfrm>
            <a:off x="6035040" y="4919472"/>
            <a:ext cx="384048" cy="384048"/>
          </a:xfrm>
          <a:prstGeom prst="ellipse">
            <a:avLst/>
          </a:prstGeom>
          <a:solidFill>
            <a:srgbClr val="744EC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035040" y="49194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✓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629400" y="484632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Is it readable for the next person?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55647E"/>
                </a:solidFill>
              </a:rPr>
              <a:t>Ask AI to add comments, then keep them.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gram tag"/>
          <p:cNvSpPr/>
          <p:nvPr/>
        </p:nvSpPr>
        <p:spPr>
          <a:xfrm>
            <a:off x="457200" y="201168"/>
            <a:ext cx="2418588" cy="310896"/>
          </a:xfrm>
          <a:prstGeom prst="roundRect">
            <a:avLst>
              <a:gd name="adj" fmla="val 50000"/>
            </a:avLst>
          </a:prstGeom>
          <a:solidFill>
            <a:srgbClr val="E66C3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01168"/>
            <a:ext cx="24185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Builders  ·  Building AI agents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457200" y="566928"/>
            <a:ext cx="11274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How a research agent answers a question</a:t>
            </a:r>
            <a:endParaRPr lang="en-US" sz="3000" dirty="0"/>
          </a:p>
        </p:txBody>
      </p:sp>
      <p:sp>
        <p:nvSpPr>
          <p:cNvPr id="5" name="Step Question"/>
          <p:cNvSpPr/>
          <p:nvPr/>
        </p:nvSpPr>
        <p:spPr>
          <a:xfrm>
            <a:off x="457200" y="1737360"/>
            <a:ext cx="2011680" cy="2926080"/>
          </a:xfrm>
          <a:prstGeom prst="roundRect">
            <a:avLst>
              <a:gd name="adj" fmla="val 4545"/>
            </a:avLst>
          </a:prstGeom>
          <a:solidFill>
            <a:srgbClr val="F3F5F9"/>
          </a:solidFill>
          <a:ln/>
        </p:spPr>
      </p:sp>
      <p:sp>
        <p:nvSpPr>
          <p:cNvPr id="6" name="Step head 1"/>
          <p:cNvSpPr/>
          <p:nvPr/>
        </p:nvSpPr>
        <p:spPr>
          <a:xfrm>
            <a:off x="457200" y="1737360"/>
            <a:ext cx="2011680" cy="822960"/>
          </a:xfrm>
          <a:prstGeom prst="roundRect">
            <a:avLst>
              <a:gd name="adj" fmla="val 11111"/>
            </a:avLst>
          </a:prstGeom>
          <a:solidFill>
            <a:srgbClr val="0B2A5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173736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1. Question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743200"/>
            <a:ext cx="1645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“What did our 2019 study find about water quality?”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2468880" y="2651760"/>
            <a:ext cx="3017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8A94A6"/>
                </a:solidFill>
              </a:rPr>
              <a:t>›</a:t>
            </a:r>
            <a:endParaRPr lang="en-US" sz="3000" dirty="0"/>
          </a:p>
        </p:txBody>
      </p:sp>
      <p:sp>
        <p:nvSpPr>
          <p:cNvPr id="10" name="Step Search"/>
          <p:cNvSpPr/>
          <p:nvPr/>
        </p:nvSpPr>
        <p:spPr>
          <a:xfrm>
            <a:off x="2770632" y="1737360"/>
            <a:ext cx="2011680" cy="2926080"/>
          </a:xfrm>
          <a:prstGeom prst="roundRect">
            <a:avLst>
              <a:gd name="adj" fmla="val 4545"/>
            </a:avLst>
          </a:prstGeom>
          <a:solidFill>
            <a:srgbClr val="F3F5F9"/>
          </a:solidFill>
          <a:ln/>
        </p:spPr>
      </p:sp>
      <p:sp>
        <p:nvSpPr>
          <p:cNvPr id="11" name="Step head 2"/>
          <p:cNvSpPr/>
          <p:nvPr/>
        </p:nvSpPr>
        <p:spPr>
          <a:xfrm>
            <a:off x="2770632" y="1737360"/>
            <a:ext cx="2011680" cy="822960"/>
          </a:xfrm>
          <a:prstGeom prst="roundRect">
            <a:avLst>
              <a:gd name="adj" fmla="val 11111"/>
            </a:avLst>
          </a:prstGeom>
          <a:solidFill>
            <a:srgbClr val="118DFF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953512" y="173736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2. Search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2953512" y="2743200"/>
            <a:ext cx="1645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Finds the most relevant pages in your document database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782312" y="2651760"/>
            <a:ext cx="3017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8A94A6"/>
                </a:solidFill>
              </a:rPr>
              <a:t>›</a:t>
            </a:r>
            <a:endParaRPr lang="en-US" sz="3000" dirty="0"/>
          </a:p>
        </p:txBody>
      </p:sp>
      <p:sp>
        <p:nvSpPr>
          <p:cNvPr id="15" name="Step Read"/>
          <p:cNvSpPr/>
          <p:nvPr/>
        </p:nvSpPr>
        <p:spPr>
          <a:xfrm>
            <a:off x="5084064" y="1737360"/>
            <a:ext cx="2011680" cy="2926080"/>
          </a:xfrm>
          <a:prstGeom prst="roundRect">
            <a:avLst>
              <a:gd name="adj" fmla="val 4545"/>
            </a:avLst>
          </a:prstGeom>
          <a:solidFill>
            <a:srgbClr val="F3F5F9"/>
          </a:solidFill>
          <a:ln/>
        </p:spPr>
      </p:sp>
      <p:sp>
        <p:nvSpPr>
          <p:cNvPr id="16" name="Step head 3"/>
          <p:cNvSpPr/>
          <p:nvPr/>
        </p:nvSpPr>
        <p:spPr>
          <a:xfrm>
            <a:off x="5084064" y="1737360"/>
            <a:ext cx="2011680" cy="822960"/>
          </a:xfrm>
          <a:prstGeom prst="roundRect">
            <a:avLst>
              <a:gd name="adj" fmla="val 11111"/>
            </a:avLst>
          </a:prstGeom>
          <a:solidFill>
            <a:srgbClr val="744EC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266944" y="173736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3. Read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5266944" y="2743200"/>
            <a:ext cx="1645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Pulls the exact passages and page numbers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095744" y="2651760"/>
            <a:ext cx="3017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8A94A6"/>
                </a:solidFill>
              </a:rPr>
              <a:t>›</a:t>
            </a:r>
            <a:endParaRPr lang="en-US" sz="3000" dirty="0"/>
          </a:p>
        </p:txBody>
      </p:sp>
      <p:sp>
        <p:nvSpPr>
          <p:cNvPr id="20" name="Step Answer"/>
          <p:cNvSpPr/>
          <p:nvPr/>
        </p:nvSpPr>
        <p:spPr>
          <a:xfrm>
            <a:off x="7397496" y="1737360"/>
            <a:ext cx="2011680" cy="2926080"/>
          </a:xfrm>
          <a:prstGeom prst="roundRect">
            <a:avLst>
              <a:gd name="adj" fmla="val 4545"/>
            </a:avLst>
          </a:prstGeom>
          <a:solidFill>
            <a:srgbClr val="F3F5F9"/>
          </a:solidFill>
          <a:ln/>
        </p:spPr>
      </p:sp>
      <p:sp>
        <p:nvSpPr>
          <p:cNvPr id="21" name="Step head 4"/>
          <p:cNvSpPr/>
          <p:nvPr/>
        </p:nvSpPr>
        <p:spPr>
          <a:xfrm>
            <a:off x="7397496" y="1737360"/>
            <a:ext cx="2011680" cy="822960"/>
          </a:xfrm>
          <a:prstGeom prst="roundRect">
            <a:avLst>
              <a:gd name="adj" fmla="val 11111"/>
            </a:avLst>
          </a:prstGeom>
          <a:solidFill>
            <a:srgbClr val="E66C37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580376" y="173736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4. Answer</a:t>
            </a:r>
            <a:endParaRPr lang="en-US" sz="1900" dirty="0"/>
          </a:p>
        </p:txBody>
      </p:sp>
      <p:sp>
        <p:nvSpPr>
          <p:cNvPr id="23" name="Text 21"/>
          <p:cNvSpPr txBox="1"/>
          <p:nvPr/>
        </p:nvSpPr>
        <p:spPr>
          <a:xfrm>
            <a:off x="7580376" y="2743200"/>
            <a:ext cx="1645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Writes a short answer from those passages only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9409176" y="2651760"/>
            <a:ext cx="3017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8A94A6"/>
                </a:solidFill>
              </a:rPr>
              <a:t>›</a:t>
            </a:r>
            <a:endParaRPr lang="en-US" sz="3000" dirty="0"/>
          </a:p>
        </p:txBody>
      </p:sp>
      <p:sp>
        <p:nvSpPr>
          <p:cNvPr id="25" name="Step Cite"/>
          <p:cNvSpPr/>
          <p:nvPr/>
        </p:nvSpPr>
        <p:spPr>
          <a:xfrm>
            <a:off x="9710928" y="1737360"/>
            <a:ext cx="2011680" cy="2926080"/>
          </a:xfrm>
          <a:prstGeom prst="roundRect">
            <a:avLst>
              <a:gd name="adj" fmla="val 4545"/>
            </a:avLst>
          </a:prstGeom>
          <a:solidFill>
            <a:srgbClr val="F3F5F9"/>
          </a:solidFill>
          <a:ln/>
        </p:spPr>
      </p:sp>
      <p:sp>
        <p:nvSpPr>
          <p:cNvPr id="26" name="Step head 5"/>
          <p:cNvSpPr/>
          <p:nvPr/>
        </p:nvSpPr>
        <p:spPr>
          <a:xfrm>
            <a:off x="9710928" y="1737360"/>
            <a:ext cx="2011680" cy="822960"/>
          </a:xfrm>
          <a:prstGeom prst="roundRect">
            <a:avLst>
              <a:gd name="adj" fmla="val 11111"/>
            </a:avLst>
          </a:prstGeom>
          <a:solidFill>
            <a:srgbClr val="1AAB40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893808" y="173736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5. Cite</a:t>
            </a:r>
            <a:endParaRPr lang="en-US" sz="1900" dirty="0"/>
          </a:p>
        </p:txBody>
      </p:sp>
      <p:sp>
        <p:nvSpPr>
          <p:cNvPr id="28" name="Text 26"/>
          <p:cNvSpPr txBox="1"/>
          <p:nvPr/>
        </p:nvSpPr>
        <p:spPr>
          <a:xfrm>
            <a:off x="9893808" y="2743200"/>
            <a:ext cx="1645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Shows the sources so people can check</a:t>
            </a:r>
            <a:endParaRPr lang="en-US" sz="1500" dirty="0"/>
          </a:p>
        </p:txBody>
      </p:sp>
      <p:sp>
        <p:nvSpPr>
          <p:cNvPr id="29" name="Lab"/>
          <p:cNvSpPr/>
          <p:nvPr/>
        </p:nvSpPr>
        <p:spPr>
          <a:xfrm>
            <a:off x="457200" y="4937760"/>
            <a:ext cx="11274552" cy="1005840"/>
          </a:xfrm>
          <a:prstGeom prst="roundRect">
            <a:avLst>
              <a:gd name="adj" fmla="val 9091"/>
            </a:avLst>
          </a:prstGeom>
          <a:solidFill>
            <a:srgbClr val="0B2A5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77240" y="493776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Hands-on lab:  </a:t>
            </a:r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build this agent on 50 of your own PDFs, then test it with questions your team really asks.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gram tag"/>
          <p:cNvSpPr/>
          <p:nvPr/>
        </p:nvSpPr>
        <p:spPr>
          <a:xfrm>
            <a:off x="457200" y="201168"/>
            <a:ext cx="2807208" cy="310896"/>
          </a:xfrm>
          <a:prstGeom prst="roundRect">
            <a:avLst>
              <a:gd name="adj" fmla="val 50000"/>
            </a:avLst>
          </a:prstGeom>
          <a:solidFill>
            <a:srgbClr val="D6338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201168"/>
            <a:ext cx="28072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Your AI  ·  Custom AI model training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457200" y="566928"/>
            <a:ext cx="11274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Teach AI your organization's language, then prove it works</a:t>
            </a:r>
            <a:endParaRPr lang="en-US" sz="3000" dirty="0"/>
          </a:p>
        </p:txBody>
      </p:sp>
      <p:sp>
        <p:nvSpPr>
          <p:cNvPr id="5" name="Phase Collect"/>
          <p:cNvSpPr/>
          <p:nvPr/>
        </p:nvSpPr>
        <p:spPr>
          <a:xfrm>
            <a:off x="457200" y="1554480"/>
            <a:ext cx="5212080" cy="1280160"/>
          </a:xfrm>
          <a:prstGeom prst="roundRect">
            <a:avLst>
              <a:gd name="adj" fmla="val 7143"/>
            </a:avLst>
          </a:prstGeom>
          <a:solidFill>
            <a:srgbClr val="F3F5F9"/>
          </a:solidFill>
          <a:ln/>
        </p:spPr>
      </p:sp>
      <p:sp>
        <p:nvSpPr>
          <p:cNvPr id="6" name="Phase number 1"/>
          <p:cNvSpPr/>
          <p:nvPr/>
        </p:nvSpPr>
        <p:spPr>
          <a:xfrm>
            <a:off x="731520" y="1874520"/>
            <a:ext cx="640080" cy="640080"/>
          </a:xfrm>
          <a:prstGeom prst="ellipse">
            <a:avLst/>
          </a:prstGeom>
          <a:solidFill>
            <a:srgbClr val="D6338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1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600200" y="1664208"/>
            <a:ext cx="388620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Collect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Glossary, past reports, style guide and 100+ real questions with good answers</a:t>
            </a:r>
            <a:endParaRPr lang="en-US" sz="1800" dirty="0"/>
          </a:p>
        </p:txBody>
      </p:sp>
      <p:sp>
        <p:nvSpPr>
          <p:cNvPr id="9" name="Phase Teach"/>
          <p:cNvSpPr/>
          <p:nvPr/>
        </p:nvSpPr>
        <p:spPr>
          <a:xfrm>
            <a:off x="457200" y="3017520"/>
            <a:ext cx="5212080" cy="1280160"/>
          </a:xfrm>
          <a:prstGeom prst="roundRect">
            <a:avLst>
              <a:gd name="adj" fmla="val 7143"/>
            </a:avLst>
          </a:prstGeom>
          <a:solidFill>
            <a:srgbClr val="F3F5F9"/>
          </a:solidFill>
          <a:ln/>
        </p:spPr>
      </p:sp>
      <p:sp>
        <p:nvSpPr>
          <p:cNvPr id="10" name="Phase number 2"/>
          <p:cNvSpPr/>
          <p:nvPr/>
        </p:nvSpPr>
        <p:spPr>
          <a:xfrm>
            <a:off x="731520" y="3337560"/>
            <a:ext cx="640080" cy="640080"/>
          </a:xfrm>
          <a:prstGeom prst="ellipse">
            <a:avLst/>
          </a:prstGeom>
          <a:solidFill>
            <a:srgbClr val="D6338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31520" y="3337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2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600200" y="3127248"/>
            <a:ext cx="388620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Teach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Ground the AI in your documents and tune it on your terms and tone</a:t>
            </a:r>
            <a:endParaRPr lang="en-US" sz="1800" dirty="0"/>
          </a:p>
        </p:txBody>
      </p:sp>
      <p:sp>
        <p:nvSpPr>
          <p:cNvPr id="13" name="Phase Test"/>
          <p:cNvSpPr/>
          <p:nvPr/>
        </p:nvSpPr>
        <p:spPr>
          <a:xfrm>
            <a:off x="457200" y="4480560"/>
            <a:ext cx="5212080" cy="1280160"/>
          </a:xfrm>
          <a:prstGeom prst="roundRect">
            <a:avLst>
              <a:gd name="adj" fmla="val 7143"/>
            </a:avLst>
          </a:prstGeom>
          <a:solidFill>
            <a:srgbClr val="F3F5F9"/>
          </a:solidFill>
          <a:ln/>
        </p:spPr>
      </p:sp>
      <p:sp>
        <p:nvSpPr>
          <p:cNvPr id="14" name="Phase number 3"/>
          <p:cNvSpPr/>
          <p:nvPr/>
        </p:nvSpPr>
        <p:spPr>
          <a:xfrm>
            <a:off x="731520" y="4800600"/>
            <a:ext cx="640080" cy="640080"/>
          </a:xfrm>
          <a:prstGeom prst="ellipse">
            <a:avLst/>
          </a:prstGeom>
          <a:solidFill>
            <a:srgbClr val="D6338A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31520" y="4800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3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4590288"/>
            <a:ext cx="388620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Test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Score answers against your question set before anyone relies on it</a:t>
            </a:r>
            <a:endParaRPr lang="en-US" sz="1800" dirty="0"/>
          </a:p>
        </p:txBody>
      </p:sp>
      <p:graphicFrame>
        <p:nvGraphicFramePr>
          <p:cNvPr id="17" name="Accuracy chart" descr=""/>
          <p:cNvGraphicFramePr/>
          <p:nvPr/>
        </p:nvGraphicFramePr>
        <p:xfrm>
          <a:off x="6035040" y="1554480"/>
          <a:ext cx="5696712" cy="40233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8" name="Text 15"/>
          <p:cNvSpPr txBox="1"/>
          <p:nvPr/>
        </p:nvSpPr>
        <p:spPr>
          <a:xfrm>
            <a:off x="6035040" y="5669280"/>
            <a:ext cx="56967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5647E"/>
                </a:solidFill>
              </a:rPr>
              <a:t>Numbers are illustrative; we measure your real results during the project.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2011680"/>
            <a:ext cx="6949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Train your team with AK Data Solutions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3703320"/>
            <a:ext cx="6949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C5D3EA"/>
                </a:solidFill>
              </a:rPr>
              <a:t>On-site in Northern Virginia or live online, with materials and exercises built on your own tools.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C5D3EA"/>
                </a:solidFill>
              </a:rPr>
              <a:t>Book a free consultation with Amir at akdatasolutions.com</a:t>
            </a:r>
            <a:endParaRPr lang="en-US" sz="1800" dirty="0"/>
          </a:p>
        </p:txBody>
      </p:sp>
      <p:pic>
        <p:nvPicPr>
          <p:cNvPr id="4" name="Logo" descr="/tmp/claude-0/-home-claude/84fd827c-ab99-5310-96a8-a4f7516d8ef7/scratchpad/dash/../logo/AK-Data-Solutions-logo-transparent-for-dark-backgrounds-2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2011680"/>
            <a:ext cx="3291840" cy="27711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K Training">
  <a:themeElements>
    <a:clrScheme name="AK Training">
      <a:dk1>
        <a:srgbClr val="1B2333"/>
      </a:dk1>
      <a:lt1>
        <a:srgbClr val="FFFFFF"/>
      </a:lt1>
      <a:dk2>
        <a:srgbClr val="0B2A5B"/>
      </a:dk2>
      <a:lt2>
        <a:srgbClr val="F3F5F9"/>
      </a:lt2>
      <a:accent1>
        <a:srgbClr val="118DFF"/>
      </a:accent1>
      <a:accent2>
        <a:srgbClr val="2EE6C5"/>
      </a:accent2>
      <a:accent3>
        <a:srgbClr val="744EC2"/>
      </a:accent3>
      <a:accent4>
        <a:srgbClr val="E66C37"/>
      </a:accent4>
      <a:accent5>
        <a:srgbClr val="1AAB40"/>
      </a:accent5>
      <a:accent6>
        <a:srgbClr val="F2C811"/>
      </a:accent6>
      <a:hlink>
        <a:srgbClr val="0A6AD6"/>
      </a:hlink>
      <a:folHlink>
        <a:srgbClr val="744EC2"/>
      </a:folHlink>
    </a:clrScheme>
    <a:fontScheme name="AK Trainin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AK Data Solutions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Training Sample Slides</dc:title>
  <dc:subject>PptxGenJS Presentation</dc:subject>
  <dc:creator>AK Data Solutions</dc:creator>
  <cp:lastModifiedBy>AK Data Solutions</cp:lastModifiedBy>
  <cp:revision>1</cp:revision>
  <dcterms:created xsi:type="dcterms:W3CDTF">2026-10-13T16:41:31Z</dcterms:created>
  <dcterms:modified xsi:type="dcterms:W3CDTF">2026-10-13T16:41:31Z</dcterms:modified>
</cp:coreProperties>
</file>