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f076b7ad-06b9-2e6c-d8fd-0d58362bd57e}">
          <p14:sldIdLst>
            <p14:sldId id="256"/>
            <p14:sldId id="257"/>
          </p14:sldIdLst>
        </p14:section>
        <p14:section name="Dashboard pages" id="{051586ac-d911-4d5a-c268-a94455c6acf2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Paginated reports" id="{f4fc3d22-25aa-5056-b655-0cc83629f355}">
          <p14:sldIdLst>
            <p14:sldId id="264"/>
          </p14:sldIdLst>
        </p14:section>
        <p14:section name="Next steps" id="{ff519b35-bbd2-9d02-d969-5c48d01b9f5c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A5B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B2A5B"/>
                </a:solidFill>
                <a:latin typeface="+mn-lt"/>
              </a:rPr>
              <a:t>Donations by channel (2026 YTD)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 YTD</c:v>
                </c:pt>
              </c:strCache>
            </c:strRef>
          </c:tx>
          <c:spPr>
            <a:solidFill>
              <a:srgbClr val="118DFF"/>
            </a:solidFill>
            <a:effectLst/>
          </c:spPr>
          <c:invertIfNegative val="0"/>
          <c:dLbls>
            <c:numFmt formatCode="$#,##0,&quot;K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252423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Workplace</c:v>
                  </c:pt>
                  <c:pt idx="1">
                    <c:v>Direct Mail</c:v>
                  </c:pt>
                  <c:pt idx="2">
                    <c:v>Online</c:v>
                  </c:pt>
                  <c:pt idx="3">
                    <c:v>Events</c:v>
                  </c:pt>
                  <c:pt idx="4">
                    <c:v>Major Gifts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53680</c:v>
                </c:pt>
                <c:pt idx="1">
                  <c:v>78412</c:v>
                </c:pt>
                <c:pt idx="2">
                  <c:v>183852</c:v>
                </c:pt>
                <c:pt idx="3">
                  <c:v>270895</c:v>
                </c:pt>
                <c:pt idx="4">
                  <c:v>1094147</c:v>
                </c:pt>
              </c:numCache>
            </c:numRef>
          </c:val>
        </c:ser>
        <c:dLbls>
          <c:numFmt formatCode="$#,##0,&quot;K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252423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25242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sample dashboard by AK Data Solutions. No real donors or organizations.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Executive overview: KPIs, monthly trend and top campaigns on one page. Built from fictional sample data (gifts, donors, campaigns).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Campaign timeline (Gantt chart): Every 2026 campaign on one timeline, colored by status. Built from fictional sample data (gifts, donors, campaigns).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Donor analysis: Who gives, how much, and through which channel. Built from fictional sample data (gifts, donors, campaigns).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Decomposition tree: Drill from the total into what drives it. Built from fictional sample data (gifts, donors, campaigns).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Geography: Where donations come from. Built from fictional sample data (gifts, donors, campaigns).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Donor segments: Who to thank, who to win back. Built from fictional sample data (gifts, donors, campaigns).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Paginated reports are built with Power BI Report Builder. The full sample reports are in AK-Sample-Paginated-Reports.pdf.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K 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103120"/>
            <a:ext cx="67665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703320"/>
            <a:ext cx="67665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C5D3EA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K Dashboard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11274552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05E5C"/>
                </a:solidFill>
              </a:rPr>
              <a:t>Your Company  ·  Fictional sample data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K 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11274552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05E5C"/>
                </a:solidFill>
              </a:rPr>
              <a:t>Your Company  ·  Fictional sample data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103120"/>
            <a:ext cx="6766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Sample Donor Dashboard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703320"/>
            <a:ext cx="676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5D3EA"/>
                </a:solidFill>
              </a:rPr>
              <a:t>A Power BI-style reporting sample for a nonprofit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5D3EA"/>
                </a:solidFill>
              </a:rPr>
              <a:t>Data through Sep 30, 2026  ·  Fictional data</a:t>
            </a:r>
            <a:endParaRPr lang="en-US" sz="1800" dirty="0"/>
          </a:p>
        </p:txBody>
      </p:sp>
      <p:pic>
        <p:nvPicPr>
          <p:cNvPr id="4" name="Logo" descr="/tmp/claude-0/-home-claude/84fd827c-ab99-5310-96a8-a4f7516d8ef7/scratchpad/dash/../logo/AK-Data-Solutions-logo-transparent-for-dark-backgrounds-2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2011680"/>
            <a:ext cx="3291840" cy="2771147"/>
          </a:xfrm>
          <a:prstGeom prst="rect">
            <a:avLst/>
          </a:prstGeom>
        </p:spPr>
      </p:pic>
      <p:sp>
        <p:nvSpPr>
          <p:cNvPr id="5" name="Website"/>
          <p:cNvSpPr txBox="1"/>
          <p:nvPr/>
        </p:nvSpPr>
        <p:spPr>
          <a:xfrm>
            <a:off x="640080" y="60350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akdatasolutions.com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2026 at a glance: giving is up 24% on last year</a:t>
            </a:r>
            <a:endParaRPr lang="en-US" sz="2800" dirty="0"/>
          </a:p>
        </p:txBody>
      </p:sp>
      <p:sp>
        <p:nvSpPr>
          <p:cNvPr id="3" name="Stat card 1"/>
          <p:cNvSpPr/>
          <p:nvPr/>
        </p:nvSpPr>
        <p:spPr>
          <a:xfrm>
            <a:off x="457200" y="1280160"/>
            <a:ext cx="2606040" cy="2194560"/>
          </a:xfrm>
          <a:prstGeom prst="roundRect">
            <a:avLst>
              <a:gd name="adj" fmla="val 3333"/>
            </a:avLst>
          </a:prstGeom>
          <a:solidFill>
            <a:srgbClr val="0A6AD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46304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$1.68M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3774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raised in 2026 YTD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8346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+23.9% vs 2025 YTD</a:t>
            </a:r>
            <a:endParaRPr lang="en-US" sz="1300" dirty="0"/>
          </a:p>
        </p:txBody>
      </p:sp>
      <p:sp>
        <p:nvSpPr>
          <p:cNvPr id="7" name="Stat card 2"/>
          <p:cNvSpPr/>
          <p:nvPr/>
        </p:nvSpPr>
        <p:spPr>
          <a:xfrm>
            <a:off x="3346704" y="1280160"/>
            <a:ext cx="2606040" cy="2194560"/>
          </a:xfrm>
          <a:prstGeom prst="roundRect">
            <a:avLst>
              <a:gd name="adj" fmla="val 3333"/>
            </a:avLst>
          </a:prstGeom>
          <a:solidFill>
            <a:srgbClr val="C4501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621024" y="146304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1,885</a:t>
            </a:r>
            <a:endParaRPr lang="en-US" sz="4400" dirty="0"/>
          </a:p>
        </p:txBody>
      </p:sp>
      <p:sp>
        <p:nvSpPr>
          <p:cNvPr id="9" name="Text 7"/>
          <p:cNvSpPr txBox="1"/>
          <p:nvPr/>
        </p:nvSpPr>
        <p:spPr>
          <a:xfrm>
            <a:off x="3621024" y="23774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donors gave in 2026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3621024" y="28346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+22.4% vs 2025 YTD</a:t>
            </a:r>
            <a:endParaRPr lang="en-US" sz="1300" dirty="0"/>
          </a:p>
        </p:txBody>
      </p:sp>
      <p:sp>
        <p:nvSpPr>
          <p:cNvPr id="11" name="Stat card 3"/>
          <p:cNvSpPr/>
          <p:nvPr/>
        </p:nvSpPr>
        <p:spPr>
          <a:xfrm>
            <a:off x="6236208" y="1280160"/>
            <a:ext cx="2606040" cy="2194560"/>
          </a:xfrm>
          <a:prstGeom prst="roundRect">
            <a:avLst>
              <a:gd name="adj" fmla="val 3333"/>
            </a:avLst>
          </a:prstGeom>
          <a:solidFill>
            <a:srgbClr val="12823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510528" y="146304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56%</a:t>
            </a:r>
            <a:endParaRPr lang="en-US" sz="4400" dirty="0"/>
          </a:p>
        </p:txBody>
      </p:sp>
      <p:sp>
        <p:nvSpPr>
          <p:cNvPr id="13" name="Text 11"/>
          <p:cNvSpPr txBox="1"/>
          <p:nvPr/>
        </p:nvSpPr>
        <p:spPr>
          <a:xfrm>
            <a:off x="6510528" y="23774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donor retention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510528" y="28346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2025 donors who gave again</a:t>
            </a:r>
            <a:endParaRPr lang="en-US" sz="1300" dirty="0"/>
          </a:p>
        </p:txBody>
      </p:sp>
      <p:sp>
        <p:nvSpPr>
          <p:cNvPr id="15" name="Stat card 4"/>
          <p:cNvSpPr/>
          <p:nvPr/>
        </p:nvSpPr>
        <p:spPr>
          <a:xfrm>
            <a:off x="9125712" y="1280160"/>
            <a:ext cx="2606040" cy="2194560"/>
          </a:xfrm>
          <a:prstGeom prst="roundRect">
            <a:avLst>
              <a:gd name="adj" fmla="val 3333"/>
            </a:avLst>
          </a:prstGeom>
          <a:solidFill>
            <a:srgbClr val="5B3BA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400032" y="1463040"/>
            <a:ext cx="2057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$459</a:t>
            </a:r>
            <a:endParaRPr lang="en-US" sz="4400" dirty="0"/>
          </a:p>
        </p:txBody>
      </p:sp>
      <p:sp>
        <p:nvSpPr>
          <p:cNvPr id="17" name="Text 15"/>
          <p:cNvSpPr txBox="1"/>
          <p:nvPr/>
        </p:nvSpPr>
        <p:spPr>
          <a:xfrm>
            <a:off x="9400032" y="23774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average gift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9400032" y="283464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+4.7% vs 2025 YTD</a:t>
            </a:r>
            <a:endParaRPr lang="en-US" sz="1300" dirty="0"/>
          </a:p>
        </p:txBody>
      </p:sp>
      <p:graphicFrame>
        <p:nvGraphicFramePr>
          <p:cNvPr id="19" name="Channel chart" descr=""/>
          <p:cNvGraphicFramePr/>
          <p:nvPr/>
        </p:nvGraphicFramePr>
        <p:xfrm>
          <a:off x="457200" y="3794760"/>
          <a:ext cx="6949440" cy="2514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0" name="Takeaway card"/>
          <p:cNvSpPr/>
          <p:nvPr/>
        </p:nvSpPr>
        <p:spPr>
          <a:xfrm>
            <a:off x="7680960" y="3794760"/>
            <a:ext cx="4050792" cy="2514600"/>
          </a:xfrm>
          <a:prstGeom prst="roundRect">
            <a:avLst>
              <a:gd name="adj" fmla="val 2909"/>
            </a:avLst>
          </a:prstGeom>
          <a:solidFill>
            <a:schemeClr val="tx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7955280" y="3977640"/>
            <a:ext cx="3566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2"/>
                </a:solidFill>
              </a:rPr>
              <a:t>What leaders see first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Major gifts bring in $1.1M of $1.68M.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The Capital Campaign is 71% to goal with 3 months left.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Fall Community Walk is at risk (39% of goal).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1. Executive overview</a:t>
            </a:r>
            <a:endParaRPr lang="en-US" sz="2800" dirty="0"/>
          </a:p>
        </p:txBody>
      </p:sp>
      <p:pic>
        <p:nvPicPr>
          <p:cNvPr id="3" name="Dashboard page 1" descr="Executive overview dashboard page (fictional data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9144000" cy="5143500"/>
          </a:xfrm>
          <a:prstGeom prst="rect">
            <a:avLst/>
          </a:prstGeom>
        </p:spPr>
      </p:pic>
      <p:sp>
        <p:nvSpPr>
          <p:cNvPr id="4" name="Image frame"/>
          <p:cNvSpPr/>
          <p:nvPr/>
        </p:nvSpPr>
        <p:spPr>
          <a:xfrm>
            <a:off x="457200" y="1097280"/>
            <a:ext cx="9144000" cy="5143500"/>
          </a:xfrm>
          <a:prstGeom prst="rect">
            <a:avLst/>
          </a:prstGeom>
          <a:ln w="9525">
            <a:solidFill>
              <a:srgbClr val="C8C6C4"/>
            </a:solidFill>
            <a:prstDash val="solid"/>
          </a:ln>
        </p:spPr>
      </p:sp>
      <p:sp>
        <p:nvSpPr>
          <p:cNvPr id="5" name="Summary"/>
          <p:cNvSpPr txBox="1"/>
          <p:nvPr/>
        </p:nvSpPr>
        <p:spPr>
          <a:xfrm>
            <a:off x="9875520" y="1097280"/>
            <a:ext cx="18562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KPIs, monthly trend and top campaigns on one page</a:t>
            </a:r>
            <a:endParaRPr lang="en-US" sz="1500" dirty="0"/>
          </a:p>
        </p:txBody>
      </p:sp>
      <p:sp>
        <p:nvSpPr>
          <p:cNvPr id="6" name="Highlights"/>
          <p:cNvSpPr txBox="1"/>
          <p:nvPr/>
        </p:nvSpPr>
        <p:spPr>
          <a:xfrm>
            <a:off x="9875520" y="2286000"/>
            <a:ext cx="1856232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5 headline KPIs with change vs last year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Monthly giving: 2026 vs 2025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Top campaigns with % of goal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2. Campaign timeline (Gantt chart)</a:t>
            </a:r>
            <a:endParaRPr lang="en-US" sz="2800" dirty="0"/>
          </a:p>
        </p:txBody>
      </p:sp>
      <p:pic>
        <p:nvPicPr>
          <p:cNvPr id="3" name="Dashboard page 2" descr="Campaign timeline (Gantt chart) dashboard page (fictional data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9144000" cy="5143500"/>
          </a:xfrm>
          <a:prstGeom prst="rect">
            <a:avLst/>
          </a:prstGeom>
        </p:spPr>
      </p:pic>
      <p:sp>
        <p:nvSpPr>
          <p:cNvPr id="4" name="Image frame"/>
          <p:cNvSpPr/>
          <p:nvPr/>
        </p:nvSpPr>
        <p:spPr>
          <a:xfrm>
            <a:off x="457200" y="1097280"/>
            <a:ext cx="9144000" cy="5143500"/>
          </a:xfrm>
          <a:prstGeom prst="rect">
            <a:avLst/>
          </a:prstGeom>
          <a:ln w="9525">
            <a:solidFill>
              <a:srgbClr val="C8C6C4"/>
            </a:solidFill>
            <a:prstDash val="solid"/>
          </a:ln>
        </p:spPr>
      </p:sp>
      <p:sp>
        <p:nvSpPr>
          <p:cNvPr id="5" name="Summary"/>
          <p:cNvSpPr txBox="1"/>
          <p:nvPr/>
        </p:nvSpPr>
        <p:spPr>
          <a:xfrm>
            <a:off x="9875520" y="1097280"/>
            <a:ext cx="18562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Every 2026 campaign on one timeline, colored by status</a:t>
            </a:r>
            <a:endParaRPr lang="en-US" sz="1500" dirty="0"/>
          </a:p>
        </p:txBody>
      </p:sp>
      <p:sp>
        <p:nvSpPr>
          <p:cNvPr id="6" name="Highlights"/>
          <p:cNvSpPr txBox="1"/>
          <p:nvPr/>
        </p:nvSpPr>
        <p:spPr>
          <a:xfrm>
            <a:off x="9875520" y="2286000"/>
            <a:ext cx="1856232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Today line shows what is still running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Status: complete, on track, at risk, upcoming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Goal vs raised table beside the timeline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3. Donor analysis</a:t>
            </a:r>
            <a:endParaRPr lang="en-US" sz="2800" dirty="0"/>
          </a:p>
        </p:txBody>
      </p:sp>
      <p:pic>
        <p:nvPicPr>
          <p:cNvPr id="3" name="Dashboard page 3" descr="Donor analysis dashboard page (fictional data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9144000" cy="5143500"/>
          </a:xfrm>
          <a:prstGeom prst="rect">
            <a:avLst/>
          </a:prstGeom>
        </p:spPr>
      </p:pic>
      <p:sp>
        <p:nvSpPr>
          <p:cNvPr id="4" name="Image frame"/>
          <p:cNvSpPr/>
          <p:nvPr/>
        </p:nvSpPr>
        <p:spPr>
          <a:xfrm>
            <a:off x="457200" y="1097280"/>
            <a:ext cx="9144000" cy="5143500"/>
          </a:xfrm>
          <a:prstGeom prst="rect">
            <a:avLst/>
          </a:prstGeom>
          <a:ln w="9525">
            <a:solidFill>
              <a:srgbClr val="C8C6C4"/>
            </a:solidFill>
            <a:prstDash val="solid"/>
          </a:ln>
        </p:spPr>
      </p:sp>
      <p:sp>
        <p:nvSpPr>
          <p:cNvPr id="5" name="Summary"/>
          <p:cNvSpPr txBox="1"/>
          <p:nvPr/>
        </p:nvSpPr>
        <p:spPr>
          <a:xfrm>
            <a:off x="9875520" y="1097280"/>
            <a:ext cx="18562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Who gives, how much, and through which channel</a:t>
            </a:r>
            <a:endParaRPr lang="en-US" sz="1500" dirty="0"/>
          </a:p>
        </p:txBody>
      </p:sp>
      <p:sp>
        <p:nvSpPr>
          <p:cNvPr id="6" name="Highlights"/>
          <p:cNvSpPr txBox="1"/>
          <p:nvPr/>
        </p:nvSpPr>
        <p:spPr>
          <a:xfrm>
            <a:off x="9875520" y="2286000"/>
            <a:ext cx="1856232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Donations by donor type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Gift-size bands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New vs returning donors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Average gift by channel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4. Decomposition tree</a:t>
            </a:r>
            <a:endParaRPr lang="en-US" sz="2800" dirty="0"/>
          </a:p>
        </p:txBody>
      </p:sp>
      <p:pic>
        <p:nvPicPr>
          <p:cNvPr id="3" name="Dashboard page 4" descr="Decomposition tree dashboard page (fictional data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9144000" cy="5143500"/>
          </a:xfrm>
          <a:prstGeom prst="rect">
            <a:avLst/>
          </a:prstGeom>
        </p:spPr>
      </p:pic>
      <p:sp>
        <p:nvSpPr>
          <p:cNvPr id="4" name="Image frame"/>
          <p:cNvSpPr/>
          <p:nvPr/>
        </p:nvSpPr>
        <p:spPr>
          <a:xfrm>
            <a:off x="457200" y="1097280"/>
            <a:ext cx="9144000" cy="5143500"/>
          </a:xfrm>
          <a:prstGeom prst="rect">
            <a:avLst/>
          </a:prstGeom>
          <a:ln w="9525">
            <a:solidFill>
              <a:srgbClr val="C8C6C4"/>
            </a:solidFill>
            <a:prstDash val="solid"/>
          </a:ln>
        </p:spPr>
      </p:sp>
      <p:sp>
        <p:nvSpPr>
          <p:cNvPr id="5" name="Summary"/>
          <p:cNvSpPr txBox="1"/>
          <p:nvPr/>
        </p:nvSpPr>
        <p:spPr>
          <a:xfrm>
            <a:off x="9875520" y="1097280"/>
            <a:ext cx="18562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Drill from the total into what drives it</a:t>
            </a:r>
            <a:endParaRPr lang="en-US" sz="1500" dirty="0"/>
          </a:p>
        </p:txBody>
      </p:sp>
      <p:sp>
        <p:nvSpPr>
          <p:cNvPr id="6" name="Highlights"/>
          <p:cNvSpPr txBox="1"/>
          <p:nvPr/>
        </p:nvSpPr>
        <p:spPr>
          <a:xfrm>
            <a:off x="9875520" y="2286000"/>
            <a:ext cx="1856232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Total → region → channel → donor type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Northeast leads, driven by major gifts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In Power BI, click any bar to expand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5. Geography</a:t>
            </a:r>
            <a:endParaRPr lang="en-US" sz="2800" dirty="0"/>
          </a:p>
        </p:txBody>
      </p:sp>
      <p:pic>
        <p:nvPicPr>
          <p:cNvPr id="3" name="Dashboard page 5" descr="Geography dashboard page (fictional data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9144000" cy="5143500"/>
          </a:xfrm>
          <a:prstGeom prst="rect">
            <a:avLst/>
          </a:prstGeom>
        </p:spPr>
      </p:pic>
      <p:sp>
        <p:nvSpPr>
          <p:cNvPr id="4" name="Image frame"/>
          <p:cNvSpPr/>
          <p:nvPr/>
        </p:nvSpPr>
        <p:spPr>
          <a:xfrm>
            <a:off x="457200" y="1097280"/>
            <a:ext cx="9144000" cy="5143500"/>
          </a:xfrm>
          <a:prstGeom prst="rect">
            <a:avLst/>
          </a:prstGeom>
          <a:ln w="9525">
            <a:solidFill>
              <a:srgbClr val="C8C6C4"/>
            </a:solidFill>
            <a:prstDash val="solid"/>
          </a:ln>
        </p:spPr>
      </p:sp>
      <p:sp>
        <p:nvSpPr>
          <p:cNvPr id="5" name="Summary"/>
          <p:cNvSpPr txBox="1"/>
          <p:nvPr/>
        </p:nvSpPr>
        <p:spPr>
          <a:xfrm>
            <a:off x="9875520" y="1097280"/>
            <a:ext cx="18562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Where donations come from</a:t>
            </a:r>
            <a:endParaRPr lang="en-US" sz="1500" dirty="0"/>
          </a:p>
        </p:txBody>
      </p:sp>
      <p:sp>
        <p:nvSpPr>
          <p:cNvPr id="6" name="Highlights"/>
          <p:cNvSpPr txBox="1"/>
          <p:nvPr/>
        </p:nvSpPr>
        <p:spPr>
          <a:xfrm>
            <a:off x="9875520" y="2286000"/>
            <a:ext cx="1856232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State tile map, darker = more giving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Top 10 states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Totals by region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6. Donor segments</a:t>
            </a:r>
            <a:endParaRPr lang="en-US" sz="2800" dirty="0"/>
          </a:p>
        </p:txBody>
      </p:sp>
      <p:pic>
        <p:nvPicPr>
          <p:cNvPr id="3" name="Dashboard page 6" descr="Donor segments dashboard page (fictional data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9144000" cy="5143500"/>
          </a:xfrm>
          <a:prstGeom prst="rect">
            <a:avLst/>
          </a:prstGeom>
        </p:spPr>
      </p:pic>
      <p:sp>
        <p:nvSpPr>
          <p:cNvPr id="4" name="Image frame"/>
          <p:cNvSpPr/>
          <p:nvPr/>
        </p:nvSpPr>
        <p:spPr>
          <a:xfrm>
            <a:off x="457200" y="1097280"/>
            <a:ext cx="9144000" cy="5143500"/>
          </a:xfrm>
          <a:prstGeom prst="rect">
            <a:avLst/>
          </a:prstGeom>
          <a:ln w="9525">
            <a:solidFill>
              <a:srgbClr val="C8C6C4"/>
            </a:solidFill>
            <a:prstDash val="solid"/>
          </a:ln>
        </p:spPr>
      </p:sp>
      <p:sp>
        <p:nvSpPr>
          <p:cNvPr id="5" name="Summary"/>
          <p:cNvSpPr txBox="1"/>
          <p:nvPr/>
        </p:nvSpPr>
        <p:spPr>
          <a:xfrm>
            <a:off x="9875520" y="1097280"/>
            <a:ext cx="185623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Who to thank, who to win back</a:t>
            </a:r>
            <a:endParaRPr lang="en-US" sz="1500" dirty="0"/>
          </a:p>
        </p:txBody>
      </p:sp>
      <p:sp>
        <p:nvSpPr>
          <p:cNvPr id="6" name="Highlights"/>
          <p:cNvSpPr txBox="1"/>
          <p:nvPr/>
        </p:nvSpPr>
        <p:spPr>
          <a:xfrm>
            <a:off x="9875520" y="2286000"/>
            <a:ext cx="1856232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Major, loyal, new, at-risk and lapsed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250 at-risk and 1,128 lapsed donors to re-engage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Top 10 donors by lifetime giving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Paginated reports: print-ready, scheduled, emailed</a:t>
            </a:r>
            <a:endParaRPr lang="en-US" sz="2800" dirty="0"/>
          </a:p>
        </p:txBody>
      </p:sp>
      <p:sp>
        <p:nvSpPr>
          <p:cNvPr id="3" name="Report frame 1"/>
          <p:cNvSpPr/>
          <p:nvPr/>
        </p:nvSpPr>
        <p:spPr>
          <a:xfrm>
            <a:off x="438912" y="1078992"/>
            <a:ext cx="2871216" cy="3704934"/>
          </a:xfrm>
          <a:prstGeom prst="rect">
            <a:avLst/>
          </a:prstGeom>
          <a:solidFill>
            <a:srgbClr val="D5DCE6"/>
          </a:solidFill>
          <a:ln/>
        </p:spPr>
      </p:sp>
      <p:pic>
        <p:nvPicPr>
          <p:cNvPr id="4" name="Report page 1" descr="Campaign Performance Report sample report page (fictional data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2834640" cy="366835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48920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Campaign Performance Report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52578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Campaigns grouped by status, with subtotals and a grand total</a:t>
            </a:r>
            <a:endParaRPr lang="en-US" sz="1300" dirty="0"/>
          </a:p>
        </p:txBody>
      </p:sp>
      <p:sp>
        <p:nvSpPr>
          <p:cNvPr id="7" name="Report frame 2"/>
          <p:cNvSpPr/>
          <p:nvPr/>
        </p:nvSpPr>
        <p:spPr>
          <a:xfrm>
            <a:off x="3639312" y="1078992"/>
            <a:ext cx="2871216" cy="3704934"/>
          </a:xfrm>
          <a:prstGeom prst="rect">
            <a:avLst/>
          </a:prstGeom>
          <a:solidFill>
            <a:srgbClr val="D5DCE6"/>
          </a:solidFill>
          <a:ln/>
        </p:spPr>
      </p:sp>
      <p:pic>
        <p:nvPicPr>
          <p:cNvPr id="8" name="Report page 2" descr="Monthly Giving by Channel sample report page (fictional data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097280"/>
            <a:ext cx="2834640" cy="366835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657600" y="48920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Monthly Giving by Channel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3657600" y="52578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Month-by-channel matrix with row and column totals</a:t>
            </a:r>
            <a:endParaRPr lang="en-US" sz="1300" dirty="0"/>
          </a:p>
        </p:txBody>
      </p:sp>
      <p:sp>
        <p:nvSpPr>
          <p:cNvPr id="11" name="Report frame 3"/>
          <p:cNvSpPr/>
          <p:nvPr/>
        </p:nvSpPr>
        <p:spPr>
          <a:xfrm>
            <a:off x="6839712" y="1078992"/>
            <a:ext cx="2871216" cy="3704934"/>
          </a:xfrm>
          <a:prstGeom prst="rect">
            <a:avLst/>
          </a:prstGeom>
          <a:solidFill>
            <a:srgbClr val="D5DCE6"/>
          </a:solidFill>
          <a:ln/>
        </p:spPr>
      </p:sp>
      <p:pic>
        <p:nvPicPr>
          <p:cNvPr id="12" name="Report page 3" descr="At-Risk Donor Follow-up List sample report page (fictional data)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097280"/>
            <a:ext cx="2834640" cy="366835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858000" y="489204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At-Risk Donor Follow-up List</a:t>
            </a:r>
            <a:endParaRPr lang="en-US" sz="1500" dirty="0"/>
          </a:p>
        </p:txBody>
      </p:sp>
      <p:sp>
        <p:nvSpPr>
          <p:cNvPr id="14" name="Text 9"/>
          <p:cNvSpPr txBox="1"/>
          <p:nvPr/>
        </p:nvSpPr>
        <p:spPr>
          <a:xfrm>
            <a:off x="6858000" y="52578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Printable call list of donors whose giving dropped</a:t>
            </a:r>
            <a:endParaRPr lang="en-US" sz="1300" dirty="0"/>
          </a:p>
        </p:txBody>
      </p:sp>
      <p:sp>
        <p:nvSpPr>
          <p:cNvPr id="15" name="Reports note"/>
          <p:cNvSpPr/>
          <p:nvPr/>
        </p:nvSpPr>
        <p:spPr>
          <a:xfrm>
            <a:off x="10012680" y="1097280"/>
            <a:ext cx="1719072" cy="4709160"/>
          </a:xfrm>
          <a:prstGeom prst="roundRect">
            <a:avLst>
              <a:gd name="adj" fmla="val 4255"/>
            </a:avLst>
          </a:prstGeom>
          <a:solidFill>
            <a:schemeClr val="tx2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10168128" y="1280160"/>
            <a:ext cx="1426464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Built to your needs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Board packets, finance and staff reports, delivered as PDF or Excel on a schedule.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05E5C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103120"/>
            <a:ext cx="6766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Want this for your data?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703320"/>
            <a:ext cx="6766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5D3EA"/>
                </a:solidFill>
              </a:rPr>
              <a:t>AK Data Solutions builds Power BI dashboards and reports based on your requirements.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5D3EA"/>
                </a:solidFill>
              </a:rPr>
              <a:t>Book a free consultation with Amir at akdatasolutions.com</a:t>
            </a:r>
            <a:endParaRPr lang="en-US" sz="1800" dirty="0"/>
          </a:p>
        </p:txBody>
      </p:sp>
      <p:pic>
        <p:nvPicPr>
          <p:cNvPr id="4" name="Logo" descr="/tmp/claude-0/-home-claude/84fd827c-ab99-5310-96a8-a4f7516d8ef7/scratchpad/dash/../logo/AK-Data-Solutions-logo-transparent-for-dark-backgrounds-2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2011680"/>
            <a:ext cx="3291840" cy="27711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K Data Solutions">
  <a:themeElements>
    <a:clrScheme name="AK Data Solutions">
      <a:dk1>
        <a:srgbClr val="1B2333"/>
      </a:dk1>
      <a:lt1>
        <a:srgbClr val="FFFFFF"/>
      </a:lt1>
      <a:dk2>
        <a:srgbClr val="0B2A5B"/>
      </a:dk2>
      <a:lt2>
        <a:srgbClr val="F3F2F1"/>
      </a:lt2>
      <a:accent1>
        <a:srgbClr val="118DFF"/>
      </a:accent1>
      <a:accent2>
        <a:srgbClr val="2EE6C5"/>
      </a:accent2>
      <a:accent3>
        <a:srgbClr val="744EC2"/>
      </a:accent3>
      <a:accent4>
        <a:srgbClr val="E66C37"/>
      </a:accent4>
      <a:accent5>
        <a:srgbClr val="1AAB40"/>
      </a:accent5>
      <a:accent6>
        <a:srgbClr val="F2C811"/>
      </a:accent6>
      <a:hlink>
        <a:srgbClr val="0A6AD6"/>
      </a:hlink>
      <a:folHlink>
        <a:srgbClr val="744EC2"/>
      </a:folHlink>
    </a:clrScheme>
    <a:fontScheme name="AK Data Solutions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AK Data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Donor Dashboard</dc:title>
  <dc:subject>PptxGenJS Presentation</dc:subject>
  <dc:creator>AK Data Solutions</dc:creator>
  <cp:lastModifiedBy>AK Data Solutions</cp:lastModifiedBy>
  <cp:revision>1</cp:revision>
  <dcterms:created xsi:type="dcterms:W3CDTF">2026-10-13T16:42:00Z</dcterms:created>
  <dcterms:modified xsi:type="dcterms:W3CDTF">2026-10-13T16:42:00Z</dcterms:modified>
</cp:coreProperties>
</file>